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embeddedFontLst>
    <p:embeddedFont>
      <p:font typeface="Plus Jakarta Sans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48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E4E0720-BA81-4139-890E-3C474AEBD9F1}">
  <a:tblStyle styleId="{DE4E0720-BA81-4139-890E-3C474AEBD9F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48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PlusJakartaSans-bold.fntdata"/><Relationship Id="rId12" Type="http://schemas.openxmlformats.org/officeDocument/2006/relationships/font" Target="fonts/PlusJakartaSans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PlusJakartaSans-boldItalic.fntdata"/><Relationship Id="rId14" Type="http://schemas.openxmlformats.org/officeDocument/2006/relationships/font" Target="fonts/PlusJakartaSans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0.png>
</file>

<file path=ppt/media/image11.png>
</file>

<file path=ppt/media/image15.png>
</file>

<file path=ppt/media/image16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66b6c1213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66b6c1213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66e383ee32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66e383ee32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66e383ee32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66e383ee32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66e383ee32_1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66e383ee32_1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62be775eb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62be775eb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5.png"/><Relationship Id="rId5" Type="http://schemas.openxmlformats.org/officeDocument/2006/relationships/image" Target="../media/image8.png"/><Relationship Id="rId6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5.png"/><Relationship Id="rId5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5.png"/><Relationship Id="rId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2164350" y="1444050"/>
            <a:ext cx="4815300" cy="2255400"/>
          </a:xfrm>
          <a:prstGeom prst="roundRect">
            <a:avLst>
              <a:gd fmla="val 16667" name="adj"/>
            </a:avLst>
          </a:prstGeom>
          <a:solidFill>
            <a:srgbClr val="05030A">
              <a:alpha val="39760"/>
            </a:srgbClr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 dir="540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2795700" y="1697416"/>
            <a:ext cx="35526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Report </a:t>
            </a:r>
            <a:r>
              <a:rPr b="1" lang="pt-BR" sz="3200">
                <a:solidFill>
                  <a:schemeClr val="lt1"/>
                </a:solidFill>
              </a:rPr>
              <a:t>{{freq}}</a:t>
            </a:r>
            <a:endParaRPr b="1" sz="3200">
              <a:solidFill>
                <a:schemeClr val="lt1"/>
              </a:solidFill>
            </a:endParaRPr>
          </a:p>
        </p:txBody>
      </p:sp>
      <p:pic>
        <p:nvPicPr>
          <p:cNvPr id="56" name="Google Shape;56;p13" title="Logo-Turbo-branca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30827" y="4177049"/>
            <a:ext cx="2354427" cy="85419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2257650" y="2166402"/>
            <a:ext cx="4628700" cy="12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9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{{cliente}}</a:t>
            </a:r>
            <a:endParaRPr b="1" sz="3900">
              <a:solidFill>
                <a:schemeClr val="lt1"/>
              </a:solidFill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4052067" y="3356941"/>
            <a:ext cx="2773200" cy="33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Período: </a:t>
            </a:r>
            <a:r>
              <a:rPr lang="pt-BR"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</a:t>
            </a:r>
            <a:r>
              <a:rPr lang="pt-BR"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periodo</a:t>
            </a:r>
            <a:r>
              <a:rPr lang="pt-BR"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}}</a:t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612000" y="1262050"/>
            <a:ext cx="7920000" cy="3780000"/>
          </a:xfrm>
          <a:prstGeom prst="roundRect">
            <a:avLst>
              <a:gd fmla="val 4460" name="adj"/>
            </a:avLst>
          </a:prstGeom>
          <a:solidFill>
            <a:srgbClr val="05030A">
              <a:alpha val="74700"/>
            </a:srgbClr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1">
                <a:alpha val="2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14" title="Logo Turbo Redonda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14988" y="197484"/>
            <a:ext cx="540001" cy="54000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2832150" y="424403"/>
            <a:ext cx="347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Dados Gerais</a:t>
            </a:r>
            <a:endParaRPr b="1" sz="25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652800" y="500096"/>
            <a:ext cx="160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 Analisado:</a:t>
            </a:r>
            <a:endParaRPr b="1" sz="9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</a:t>
            </a: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periodo</a:t>
            </a: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}}</a:t>
            </a:r>
            <a:endParaRPr sz="8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52800" y="808600"/>
            <a:ext cx="160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 Comparado:</a:t>
            </a:r>
            <a:endParaRPr b="1" sz="9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</a:t>
            </a: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periodo_comp</a:t>
            </a: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}}</a:t>
            </a:r>
            <a:endParaRPr sz="9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910100" y="2018875"/>
            <a:ext cx="21414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Faturamento </a:t>
            </a:r>
            <a:r>
              <a:rPr lang="pt-BR" sz="12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{{freq}}</a:t>
            </a:r>
            <a:endParaRPr sz="12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1044200" y="2626935"/>
            <a:ext cx="18732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</a:t>
            </a:r>
            <a:r>
              <a:rPr b="1"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fat_sem_comp</a:t>
            </a:r>
            <a:r>
              <a:rPr b="1"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}}</a:t>
            </a: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no período anterior</a:t>
            </a:r>
            <a:endParaRPr sz="8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3032575" y="2018875"/>
            <a:ext cx="21414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Investimento  </a:t>
            </a:r>
            <a:r>
              <a:rPr lang="pt-BR" sz="12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{{freq}}</a:t>
            </a:r>
            <a:endParaRPr sz="12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3166675" y="2626935"/>
            <a:ext cx="18732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</a:t>
            </a:r>
            <a:r>
              <a:rPr b="1"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inv_sem_comp</a:t>
            </a:r>
            <a:r>
              <a:rPr b="1"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}}</a:t>
            </a: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no período anterior</a:t>
            </a:r>
            <a:endParaRPr sz="8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cxnSp>
        <p:nvCxnSpPr>
          <p:cNvPr id="72" name="Google Shape;72;p14"/>
          <p:cNvCxnSpPr/>
          <p:nvPr/>
        </p:nvCxnSpPr>
        <p:spPr>
          <a:xfrm flipH="1">
            <a:off x="5687400" y="1553200"/>
            <a:ext cx="3600" cy="32193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3" name="Google Shape;73;p14"/>
          <p:cNvGrpSpPr/>
          <p:nvPr/>
        </p:nvGrpSpPr>
        <p:grpSpPr>
          <a:xfrm>
            <a:off x="880663" y="3033686"/>
            <a:ext cx="4529700" cy="757139"/>
            <a:chOff x="981613" y="2596686"/>
            <a:chExt cx="4529700" cy="757139"/>
          </a:xfrm>
        </p:grpSpPr>
        <p:grpSp>
          <p:nvGrpSpPr>
            <p:cNvPr id="74" name="Google Shape;74;p14"/>
            <p:cNvGrpSpPr/>
            <p:nvPr/>
          </p:nvGrpSpPr>
          <p:grpSpPr>
            <a:xfrm>
              <a:off x="2491513" y="2596686"/>
              <a:ext cx="1509900" cy="755196"/>
              <a:chOff x="2120613" y="2560298"/>
              <a:chExt cx="1509900" cy="755196"/>
            </a:xfrm>
          </p:grpSpPr>
          <p:sp>
            <p:nvSpPr>
              <p:cNvPr id="75" name="Google Shape;75;p14"/>
              <p:cNvSpPr txBox="1"/>
              <p:nvPr/>
            </p:nvSpPr>
            <p:spPr>
              <a:xfrm>
                <a:off x="2120613" y="2560298"/>
                <a:ext cx="1509900" cy="35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0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ROAS</a:t>
                </a:r>
                <a:endParaRPr sz="10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  <p:sp>
            <p:nvSpPr>
              <p:cNvPr id="76" name="Google Shape;76;p14"/>
              <p:cNvSpPr txBox="1"/>
              <p:nvPr/>
            </p:nvSpPr>
            <p:spPr>
              <a:xfrm>
                <a:off x="2220663" y="2837400"/>
                <a:ext cx="1309800" cy="35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14400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5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{{roas}}</a:t>
                </a:r>
                <a:endParaRPr b="1" baseline="30000" sz="1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  <p:sp>
            <p:nvSpPr>
              <p:cNvPr id="77" name="Google Shape;77;p14"/>
              <p:cNvSpPr txBox="1"/>
              <p:nvPr/>
            </p:nvSpPr>
            <p:spPr>
              <a:xfrm>
                <a:off x="2220663" y="3112394"/>
                <a:ext cx="1309800" cy="20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{{</a:t>
                </a: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roas_comp</a:t>
                </a: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}}</a:t>
                </a: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 </a:t>
                </a:r>
                <a:r>
                  <a:rPr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 no período anterior</a:t>
                </a:r>
                <a:endParaRPr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</p:grpSp>
        <p:grpSp>
          <p:nvGrpSpPr>
            <p:cNvPr id="78" name="Google Shape;78;p14"/>
            <p:cNvGrpSpPr/>
            <p:nvPr/>
          </p:nvGrpSpPr>
          <p:grpSpPr>
            <a:xfrm>
              <a:off x="4001413" y="2596686"/>
              <a:ext cx="1509900" cy="757139"/>
              <a:chOff x="2120613" y="2560298"/>
              <a:chExt cx="1509900" cy="757139"/>
            </a:xfrm>
          </p:grpSpPr>
          <p:sp>
            <p:nvSpPr>
              <p:cNvPr id="79" name="Google Shape;79;p14"/>
              <p:cNvSpPr txBox="1"/>
              <p:nvPr/>
            </p:nvSpPr>
            <p:spPr>
              <a:xfrm>
                <a:off x="2120613" y="2560298"/>
                <a:ext cx="1509900" cy="35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0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Taxa de Conversão</a:t>
                </a:r>
                <a:endParaRPr sz="10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  <p:sp>
            <p:nvSpPr>
              <p:cNvPr id="80" name="Google Shape;80;p14"/>
              <p:cNvSpPr txBox="1"/>
              <p:nvPr/>
            </p:nvSpPr>
            <p:spPr>
              <a:xfrm>
                <a:off x="2220663" y="2837400"/>
                <a:ext cx="1309800" cy="35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14400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5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{{</a:t>
                </a:r>
                <a:r>
                  <a:rPr b="1" lang="pt-BR" sz="15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taxa_conv</a:t>
                </a:r>
                <a:r>
                  <a:rPr b="1" lang="pt-BR" sz="15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}}</a:t>
                </a:r>
                <a:endParaRPr b="1" baseline="30000" sz="1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  <p:sp>
            <p:nvSpPr>
              <p:cNvPr id="81" name="Google Shape;81;p14"/>
              <p:cNvSpPr txBox="1"/>
              <p:nvPr/>
            </p:nvSpPr>
            <p:spPr>
              <a:xfrm>
                <a:off x="2137125" y="3114338"/>
                <a:ext cx="1476900" cy="20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{{</a:t>
                </a: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taxa_conv_comp</a:t>
                </a: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}}</a:t>
                </a: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 </a:t>
                </a:r>
                <a:r>
                  <a:rPr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 no período anterior</a:t>
                </a:r>
                <a:endParaRPr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</p:grpSp>
        <p:grpSp>
          <p:nvGrpSpPr>
            <p:cNvPr id="82" name="Google Shape;82;p14"/>
            <p:cNvGrpSpPr/>
            <p:nvPr/>
          </p:nvGrpSpPr>
          <p:grpSpPr>
            <a:xfrm>
              <a:off x="981613" y="2596686"/>
              <a:ext cx="1509900" cy="755196"/>
              <a:chOff x="2120613" y="2560298"/>
              <a:chExt cx="1509900" cy="755196"/>
            </a:xfrm>
          </p:grpSpPr>
          <p:sp>
            <p:nvSpPr>
              <p:cNvPr id="83" name="Google Shape;83;p14"/>
              <p:cNvSpPr txBox="1"/>
              <p:nvPr/>
            </p:nvSpPr>
            <p:spPr>
              <a:xfrm>
                <a:off x="2120613" y="2560298"/>
                <a:ext cx="1509900" cy="35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0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Vendas</a:t>
                </a:r>
                <a:endParaRPr sz="10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  <p:sp>
            <p:nvSpPr>
              <p:cNvPr id="84" name="Google Shape;84;p14"/>
              <p:cNvSpPr txBox="1"/>
              <p:nvPr/>
            </p:nvSpPr>
            <p:spPr>
              <a:xfrm>
                <a:off x="2220663" y="2837400"/>
                <a:ext cx="1309800" cy="35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14400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5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{{vendas}}</a:t>
                </a:r>
                <a:endParaRPr b="1" baseline="30000" sz="1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  <p:sp>
            <p:nvSpPr>
              <p:cNvPr id="85" name="Google Shape;85;p14"/>
              <p:cNvSpPr txBox="1"/>
              <p:nvPr/>
            </p:nvSpPr>
            <p:spPr>
              <a:xfrm>
                <a:off x="2220663" y="3112394"/>
                <a:ext cx="1309800" cy="20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{{</a:t>
                </a: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vendas_comp</a:t>
                </a: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}}</a:t>
                </a: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 </a:t>
                </a:r>
                <a:r>
                  <a:rPr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 no período anterior</a:t>
                </a:r>
                <a:endParaRPr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</p:grpSp>
      </p:grpSp>
      <p:grpSp>
        <p:nvGrpSpPr>
          <p:cNvPr id="86" name="Google Shape;86;p14"/>
          <p:cNvGrpSpPr/>
          <p:nvPr/>
        </p:nvGrpSpPr>
        <p:grpSpPr>
          <a:xfrm>
            <a:off x="833275" y="3992673"/>
            <a:ext cx="4661850" cy="770677"/>
            <a:chOff x="934225" y="2596686"/>
            <a:chExt cx="4661850" cy="770677"/>
          </a:xfrm>
        </p:grpSpPr>
        <p:grpSp>
          <p:nvGrpSpPr>
            <p:cNvPr id="87" name="Google Shape;87;p14"/>
            <p:cNvGrpSpPr/>
            <p:nvPr/>
          </p:nvGrpSpPr>
          <p:grpSpPr>
            <a:xfrm>
              <a:off x="2491513" y="2596686"/>
              <a:ext cx="1509900" cy="770664"/>
              <a:chOff x="2120613" y="2560298"/>
              <a:chExt cx="1509900" cy="770664"/>
            </a:xfrm>
          </p:grpSpPr>
          <p:sp>
            <p:nvSpPr>
              <p:cNvPr id="88" name="Google Shape;88;p14"/>
              <p:cNvSpPr txBox="1"/>
              <p:nvPr/>
            </p:nvSpPr>
            <p:spPr>
              <a:xfrm>
                <a:off x="2120613" y="2560298"/>
                <a:ext cx="1509900" cy="35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0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Custo por Sessão</a:t>
                </a:r>
                <a:endParaRPr sz="10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  <p:sp>
            <p:nvSpPr>
              <p:cNvPr id="89" name="Google Shape;89;p14"/>
              <p:cNvSpPr txBox="1"/>
              <p:nvPr/>
            </p:nvSpPr>
            <p:spPr>
              <a:xfrm>
                <a:off x="2220663" y="2837400"/>
                <a:ext cx="1309800" cy="35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14400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5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{{cps}}</a:t>
                </a:r>
                <a:endParaRPr b="1" baseline="30000" sz="1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  <p:sp>
            <p:nvSpPr>
              <p:cNvPr id="90" name="Google Shape;90;p14"/>
              <p:cNvSpPr txBox="1"/>
              <p:nvPr/>
            </p:nvSpPr>
            <p:spPr>
              <a:xfrm>
                <a:off x="2178974" y="3127863"/>
                <a:ext cx="1393200" cy="20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{{</a:t>
                </a: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cps_comp</a:t>
                </a: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}}</a:t>
                </a: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 </a:t>
                </a:r>
                <a:r>
                  <a:rPr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 no período anterior</a:t>
                </a:r>
                <a:endParaRPr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</p:grpSp>
        <p:grpSp>
          <p:nvGrpSpPr>
            <p:cNvPr id="91" name="Google Shape;91;p14"/>
            <p:cNvGrpSpPr/>
            <p:nvPr/>
          </p:nvGrpSpPr>
          <p:grpSpPr>
            <a:xfrm>
              <a:off x="3916675" y="2596686"/>
              <a:ext cx="1679400" cy="770664"/>
              <a:chOff x="2035875" y="2560298"/>
              <a:chExt cx="1679400" cy="770664"/>
            </a:xfrm>
          </p:grpSpPr>
          <p:sp>
            <p:nvSpPr>
              <p:cNvPr id="92" name="Google Shape;92;p14"/>
              <p:cNvSpPr txBox="1"/>
              <p:nvPr/>
            </p:nvSpPr>
            <p:spPr>
              <a:xfrm>
                <a:off x="2120613" y="2560298"/>
                <a:ext cx="1509900" cy="35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0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Ticket Médio</a:t>
                </a:r>
                <a:endParaRPr sz="10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  <p:sp>
            <p:nvSpPr>
              <p:cNvPr id="93" name="Google Shape;93;p14"/>
              <p:cNvSpPr txBox="1"/>
              <p:nvPr/>
            </p:nvSpPr>
            <p:spPr>
              <a:xfrm>
                <a:off x="2035875" y="2837400"/>
                <a:ext cx="1679400" cy="35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14400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5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{{tck_med}}</a:t>
                </a:r>
                <a:endParaRPr b="1" baseline="30000" sz="1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  <p:sp>
            <p:nvSpPr>
              <p:cNvPr id="94" name="Google Shape;94;p14"/>
              <p:cNvSpPr txBox="1"/>
              <p:nvPr/>
            </p:nvSpPr>
            <p:spPr>
              <a:xfrm>
                <a:off x="2037200" y="3127863"/>
                <a:ext cx="1509900" cy="20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{{tck_med_comp}}</a:t>
                </a: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 </a:t>
                </a:r>
                <a:r>
                  <a:rPr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 no período anterior</a:t>
                </a:r>
                <a:endParaRPr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</p:grpSp>
        <p:grpSp>
          <p:nvGrpSpPr>
            <p:cNvPr id="95" name="Google Shape;95;p14"/>
            <p:cNvGrpSpPr/>
            <p:nvPr/>
          </p:nvGrpSpPr>
          <p:grpSpPr>
            <a:xfrm>
              <a:off x="934225" y="2596686"/>
              <a:ext cx="1604700" cy="770677"/>
              <a:chOff x="2073225" y="2560298"/>
              <a:chExt cx="1604700" cy="770677"/>
            </a:xfrm>
          </p:grpSpPr>
          <p:sp>
            <p:nvSpPr>
              <p:cNvPr id="96" name="Google Shape;96;p14"/>
              <p:cNvSpPr txBox="1"/>
              <p:nvPr/>
            </p:nvSpPr>
            <p:spPr>
              <a:xfrm>
                <a:off x="2120613" y="2560298"/>
                <a:ext cx="1509900" cy="35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0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CPA</a:t>
                </a:r>
                <a:endParaRPr sz="10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  <p:sp>
            <p:nvSpPr>
              <p:cNvPr id="97" name="Google Shape;97;p14"/>
              <p:cNvSpPr txBox="1"/>
              <p:nvPr/>
            </p:nvSpPr>
            <p:spPr>
              <a:xfrm>
                <a:off x="2220663" y="2837400"/>
                <a:ext cx="1309800" cy="35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14400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5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{{cpa}}</a:t>
                </a:r>
                <a:endParaRPr b="1" baseline="30000" sz="1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  <p:sp>
            <p:nvSpPr>
              <p:cNvPr id="98" name="Google Shape;98;p14"/>
              <p:cNvSpPr txBox="1"/>
              <p:nvPr/>
            </p:nvSpPr>
            <p:spPr>
              <a:xfrm>
                <a:off x="2073225" y="3127875"/>
                <a:ext cx="1604700" cy="20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{{</a:t>
                </a: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cpa_comp</a:t>
                </a: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}}</a:t>
                </a: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 </a:t>
                </a:r>
                <a:r>
                  <a:rPr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 no período anterior</a:t>
                </a:r>
                <a:endParaRPr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</p:grpSp>
      </p:grpSp>
      <p:sp>
        <p:nvSpPr>
          <p:cNvPr id="99" name="Google Shape;99;p14"/>
          <p:cNvSpPr txBox="1"/>
          <p:nvPr/>
        </p:nvSpPr>
        <p:spPr>
          <a:xfrm>
            <a:off x="1787425" y="1463025"/>
            <a:ext cx="27162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Resultado </a:t>
            </a:r>
            <a:r>
              <a:rPr b="1" lang="pt-BR" sz="16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{{freq}}</a:t>
            </a:r>
            <a:endParaRPr b="1" sz="16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00" name="Google Shape;100;p14"/>
          <p:cNvSpPr txBox="1"/>
          <p:nvPr/>
        </p:nvSpPr>
        <p:spPr>
          <a:xfrm>
            <a:off x="6019175" y="1463015"/>
            <a:ext cx="21414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Visão Mensal</a:t>
            </a:r>
            <a:endParaRPr b="1" sz="16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01" name="Google Shape;101;p14" title="barra_faturamento"/>
          <p:cNvSpPr/>
          <p:nvPr/>
        </p:nvSpPr>
        <p:spPr>
          <a:xfrm>
            <a:off x="6189875" y="2847575"/>
            <a:ext cx="1800000" cy="203100"/>
          </a:xfrm>
          <a:prstGeom prst="roundRect">
            <a:avLst>
              <a:gd fmla="val 43614" name="adj"/>
            </a:avLst>
          </a:prstGeom>
          <a:solidFill>
            <a:srgbClr val="27F5B0"/>
          </a:solidFill>
          <a:ln>
            <a:noFill/>
          </a:ln>
        </p:spPr>
        <p:txBody>
          <a:bodyPr anchorCtr="0" anchor="ctr" bIns="176925" lIns="176925" spcFirstLastPara="1" rIns="176925" wrap="square" tIns="1769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4" title="barra_investimento"/>
          <p:cNvSpPr/>
          <p:nvPr/>
        </p:nvSpPr>
        <p:spPr>
          <a:xfrm>
            <a:off x="6189875" y="4260775"/>
            <a:ext cx="1800000" cy="203100"/>
          </a:xfrm>
          <a:prstGeom prst="roundRect">
            <a:avLst>
              <a:gd fmla="val 43614" name="adj"/>
            </a:avLst>
          </a:prstGeom>
          <a:solidFill>
            <a:srgbClr val="4AA6F7"/>
          </a:solidFill>
          <a:ln>
            <a:noFill/>
          </a:ln>
        </p:spPr>
        <p:txBody>
          <a:bodyPr anchorCtr="0" anchor="ctr" bIns="176925" lIns="176925" spcFirstLastPara="1" rIns="176925" wrap="square" tIns="1769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4"/>
          <p:cNvSpPr txBox="1"/>
          <p:nvPr/>
        </p:nvSpPr>
        <p:spPr>
          <a:xfrm>
            <a:off x="2997600" y="886103"/>
            <a:ext cx="31488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Apresenta visão consolidada de todos os resultados do negócio (soma de todas as fontes)</a:t>
            </a:r>
            <a:endParaRPr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grpSp>
        <p:nvGrpSpPr>
          <p:cNvPr id="104" name="Google Shape;104;p14"/>
          <p:cNvGrpSpPr/>
          <p:nvPr/>
        </p:nvGrpSpPr>
        <p:grpSpPr>
          <a:xfrm>
            <a:off x="5968025" y="2018875"/>
            <a:ext cx="2243700" cy="1255011"/>
            <a:chOff x="5968025" y="1942675"/>
            <a:chExt cx="2243700" cy="1255011"/>
          </a:xfrm>
        </p:grpSpPr>
        <p:sp>
          <p:nvSpPr>
            <p:cNvPr id="105" name="Google Shape;105;p14"/>
            <p:cNvSpPr txBox="1"/>
            <p:nvPr/>
          </p:nvSpPr>
          <p:spPr>
            <a:xfrm>
              <a:off x="6019175" y="1942675"/>
              <a:ext cx="21414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1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Faturamento do Mês</a:t>
              </a:r>
              <a:endParaRPr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06" name="Google Shape;106;p14"/>
            <p:cNvSpPr txBox="1"/>
            <p:nvPr/>
          </p:nvSpPr>
          <p:spPr>
            <a:xfrm>
              <a:off x="5968025" y="2230036"/>
              <a:ext cx="22437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{{fat_mes}}</a:t>
              </a:r>
              <a:endParaRPr b="1" baseline="30000" sz="1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07" name="Google Shape;107;p14"/>
            <p:cNvSpPr txBox="1"/>
            <p:nvPr/>
          </p:nvSpPr>
          <p:spPr>
            <a:xfrm>
              <a:off x="6154475" y="2548174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meta_fat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}}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é a meta do mês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08" name="Google Shape;108;p14"/>
            <p:cNvSpPr txBox="1"/>
            <p:nvPr/>
          </p:nvSpPr>
          <p:spPr>
            <a:xfrm>
              <a:off x="6153275" y="2994586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{{per_meta_fat}}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da meta foi atingida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09" name="Google Shape;109;p14" title="barra_faturamento"/>
            <p:cNvSpPr/>
            <p:nvPr/>
          </p:nvSpPr>
          <p:spPr>
            <a:xfrm>
              <a:off x="6189875" y="2770627"/>
              <a:ext cx="1800000" cy="203100"/>
            </a:xfrm>
            <a:prstGeom prst="roundRect">
              <a:avLst>
                <a:gd fmla="val 43614" name="adj"/>
              </a:avLst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76925" lIns="176925" spcFirstLastPara="1" rIns="176925" wrap="square" tIns="1769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t/>
              </a:r>
              <a:endPara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" name="Google Shape;110;p14"/>
          <p:cNvGrpSpPr/>
          <p:nvPr/>
        </p:nvGrpSpPr>
        <p:grpSpPr>
          <a:xfrm>
            <a:off x="5968025" y="3436875"/>
            <a:ext cx="2243700" cy="1250200"/>
            <a:chOff x="5968025" y="3360675"/>
            <a:chExt cx="2243700" cy="1250200"/>
          </a:xfrm>
        </p:grpSpPr>
        <p:sp>
          <p:nvSpPr>
            <p:cNvPr id="111" name="Google Shape;111;p14"/>
            <p:cNvSpPr txBox="1"/>
            <p:nvPr/>
          </p:nvSpPr>
          <p:spPr>
            <a:xfrm>
              <a:off x="6019175" y="3360675"/>
              <a:ext cx="21414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1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Investimento do Mês</a:t>
              </a:r>
              <a:endParaRPr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12" name="Google Shape;112;p14"/>
            <p:cNvSpPr txBox="1"/>
            <p:nvPr/>
          </p:nvSpPr>
          <p:spPr>
            <a:xfrm>
              <a:off x="5968025" y="3648036"/>
              <a:ext cx="22437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{{inv_mes}}</a:t>
              </a:r>
              <a:endParaRPr b="1" baseline="30000" sz="1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13" name="Google Shape;113;p14"/>
            <p:cNvSpPr txBox="1"/>
            <p:nvPr/>
          </p:nvSpPr>
          <p:spPr>
            <a:xfrm>
              <a:off x="6154475" y="3961363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meta_inv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}}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é a meta do mês</a:t>
              </a:r>
              <a:endParaRPr b="1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14" name="Google Shape;114;p14"/>
            <p:cNvSpPr txBox="1"/>
            <p:nvPr/>
          </p:nvSpPr>
          <p:spPr>
            <a:xfrm>
              <a:off x="6153275" y="4407775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{{per_meta_inv}}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da meta foi atingida</a:t>
              </a:r>
              <a:endParaRPr b="1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15" name="Google Shape;115;p14" title="barra_faturamento"/>
            <p:cNvSpPr/>
            <p:nvPr/>
          </p:nvSpPr>
          <p:spPr>
            <a:xfrm>
              <a:off x="6189875" y="4183817"/>
              <a:ext cx="1800000" cy="203100"/>
            </a:xfrm>
            <a:prstGeom prst="roundRect">
              <a:avLst>
                <a:gd fmla="val 43614" name="adj"/>
              </a:avLst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76925" lIns="176925" spcFirstLastPara="1" rIns="176925" wrap="square" tIns="1769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t/>
              </a:r>
              <a:endPara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" name="Google Shape;116;p14"/>
          <p:cNvSpPr txBox="1"/>
          <p:nvPr/>
        </p:nvSpPr>
        <p:spPr>
          <a:xfrm>
            <a:off x="858950" y="2320413"/>
            <a:ext cx="2243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251999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</a:t>
            </a:r>
            <a:r>
              <a:rPr b="1" lang="pt-BR" sz="17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fat_sem</a:t>
            </a:r>
            <a:r>
              <a:rPr b="1" lang="pt-BR" sz="17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}}</a:t>
            </a:r>
            <a:endParaRPr b="1" baseline="30000" sz="1900">
              <a:solidFill>
                <a:srgbClr val="11131B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17" name="Google Shape;117;p14"/>
          <p:cNvSpPr txBox="1"/>
          <p:nvPr/>
        </p:nvSpPr>
        <p:spPr>
          <a:xfrm>
            <a:off x="2379600" y="2272815"/>
            <a:ext cx="911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{{var_fat_sem}}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id="118" name="Google Shape;118;p14"/>
          <p:cNvSpPr txBox="1"/>
          <p:nvPr/>
        </p:nvSpPr>
        <p:spPr>
          <a:xfrm>
            <a:off x="2981425" y="2320413"/>
            <a:ext cx="2243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251999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{{inv_sem}}</a:t>
            </a:r>
            <a:endParaRPr b="1" baseline="30000" sz="1900">
              <a:solidFill>
                <a:srgbClr val="11131B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19" name="Google Shape;119;p14"/>
          <p:cNvSpPr txBox="1"/>
          <p:nvPr/>
        </p:nvSpPr>
        <p:spPr>
          <a:xfrm>
            <a:off x="4469085" y="2297238"/>
            <a:ext cx="911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{{var_inv_sem}}</a:t>
            </a:r>
            <a:endParaRPr b="1" sz="600">
              <a:solidFill>
                <a:srgbClr val="4ED3A5"/>
              </a:solidFill>
            </a:endParaRPr>
          </a:p>
        </p:txBody>
      </p:sp>
      <p:sp>
        <p:nvSpPr>
          <p:cNvPr id="120" name="Google Shape;120;p14"/>
          <p:cNvSpPr txBox="1"/>
          <p:nvPr/>
        </p:nvSpPr>
        <p:spPr>
          <a:xfrm>
            <a:off x="1765200" y="3285676"/>
            <a:ext cx="911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{{var_vendas}}</a:t>
            </a:r>
            <a:endParaRPr b="1" sz="600">
              <a:solidFill>
                <a:srgbClr val="4ED3A5"/>
              </a:solidFill>
            </a:endParaRPr>
          </a:p>
        </p:txBody>
      </p:sp>
      <p:sp>
        <p:nvSpPr>
          <p:cNvPr id="121" name="Google Shape;121;p14"/>
          <p:cNvSpPr txBox="1"/>
          <p:nvPr/>
        </p:nvSpPr>
        <p:spPr>
          <a:xfrm>
            <a:off x="3294601" y="3287847"/>
            <a:ext cx="911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{{var_roas}}</a:t>
            </a:r>
            <a:endParaRPr b="1" sz="600">
              <a:solidFill>
                <a:srgbClr val="4ED3A5"/>
              </a:solidFill>
            </a:endParaRPr>
          </a:p>
        </p:txBody>
      </p:sp>
      <p:sp>
        <p:nvSpPr>
          <p:cNvPr id="122" name="Google Shape;122;p14"/>
          <p:cNvSpPr txBox="1"/>
          <p:nvPr/>
        </p:nvSpPr>
        <p:spPr>
          <a:xfrm>
            <a:off x="4864148" y="3293722"/>
            <a:ext cx="911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</a:t>
            </a:r>
            <a:r>
              <a:rPr b="1" lang="pt-BR" sz="6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var_taxa_conv</a:t>
            </a:r>
            <a:r>
              <a:rPr b="1" lang="pt-BR" sz="6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}}</a:t>
            </a:r>
            <a:endParaRPr b="1" sz="600">
              <a:solidFill>
                <a:srgbClr val="4ED3A5"/>
              </a:solidFill>
            </a:endParaRPr>
          </a:p>
        </p:txBody>
      </p:sp>
      <p:sp>
        <p:nvSpPr>
          <p:cNvPr id="123" name="Google Shape;123;p14"/>
          <p:cNvSpPr txBox="1"/>
          <p:nvPr/>
        </p:nvSpPr>
        <p:spPr>
          <a:xfrm>
            <a:off x="1952510" y="4255304"/>
            <a:ext cx="911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{{var_cpa}}</a:t>
            </a:r>
            <a:endParaRPr b="1" sz="600">
              <a:solidFill>
                <a:srgbClr val="4ED3A5"/>
              </a:solidFill>
            </a:endParaRPr>
          </a:p>
        </p:txBody>
      </p:sp>
      <p:sp>
        <p:nvSpPr>
          <p:cNvPr id="124" name="Google Shape;124;p14"/>
          <p:cNvSpPr txBox="1"/>
          <p:nvPr/>
        </p:nvSpPr>
        <p:spPr>
          <a:xfrm>
            <a:off x="3395078" y="4250838"/>
            <a:ext cx="911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{{var_cps}}</a:t>
            </a:r>
            <a:endParaRPr b="1" sz="600">
              <a:solidFill>
                <a:srgbClr val="4ED3A5"/>
              </a:solidFill>
            </a:endParaRPr>
          </a:p>
        </p:txBody>
      </p:sp>
      <p:sp>
        <p:nvSpPr>
          <p:cNvPr id="125" name="Google Shape;125;p14"/>
          <p:cNvSpPr txBox="1"/>
          <p:nvPr/>
        </p:nvSpPr>
        <p:spPr>
          <a:xfrm>
            <a:off x="5073925" y="4247150"/>
            <a:ext cx="777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{{var_tck_med}}</a:t>
            </a:r>
            <a:endParaRPr b="1" sz="600">
              <a:solidFill>
                <a:srgbClr val="4ED3A5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5"/>
          <p:cNvSpPr txBox="1"/>
          <p:nvPr/>
        </p:nvSpPr>
        <p:spPr>
          <a:xfrm>
            <a:off x="2997600" y="878003"/>
            <a:ext cx="31488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Nesta seção apresentamos os resultados em Meta Ads (Facebook &amp; Instagram)</a:t>
            </a:r>
            <a:endParaRPr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pic>
        <p:nvPicPr>
          <p:cNvPr id="131" name="Google Shape;131;p15" title="Logo Turbo Redonda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14988" y="197484"/>
            <a:ext cx="540001" cy="540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5"/>
          <p:cNvSpPr/>
          <p:nvPr/>
        </p:nvSpPr>
        <p:spPr>
          <a:xfrm>
            <a:off x="612000" y="1262050"/>
            <a:ext cx="7920000" cy="3780000"/>
          </a:xfrm>
          <a:prstGeom prst="roundRect">
            <a:avLst>
              <a:gd fmla="val 4460" name="adj"/>
            </a:avLst>
          </a:prstGeom>
          <a:solidFill>
            <a:srgbClr val="05030A">
              <a:alpha val="74700"/>
            </a:srgbClr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1">
                <a:alpha val="2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5"/>
          <p:cNvSpPr txBox="1"/>
          <p:nvPr/>
        </p:nvSpPr>
        <p:spPr>
          <a:xfrm>
            <a:off x="2832150" y="424403"/>
            <a:ext cx="347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.     </a:t>
            </a:r>
            <a:r>
              <a:rPr b="1" lang="pt-BR" sz="2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Facebook</a:t>
            </a:r>
            <a:endParaRPr b="1" sz="25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grpSp>
        <p:nvGrpSpPr>
          <p:cNvPr id="134" name="Google Shape;134;p15"/>
          <p:cNvGrpSpPr/>
          <p:nvPr/>
        </p:nvGrpSpPr>
        <p:grpSpPr>
          <a:xfrm>
            <a:off x="646772" y="1425830"/>
            <a:ext cx="2243700" cy="811160"/>
            <a:chOff x="858950" y="1466675"/>
            <a:chExt cx="2243700" cy="811160"/>
          </a:xfrm>
        </p:grpSpPr>
        <p:sp>
          <p:nvSpPr>
            <p:cNvPr id="135" name="Google Shape;135;p15"/>
            <p:cNvSpPr txBox="1"/>
            <p:nvPr/>
          </p:nvSpPr>
          <p:spPr>
            <a:xfrm>
              <a:off x="910100" y="1466675"/>
              <a:ext cx="21414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1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Valor de Conversão</a:t>
              </a:r>
              <a:endParaRPr b="1"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36" name="Google Shape;136;p15"/>
            <p:cNvSpPr txBox="1"/>
            <p:nvPr/>
          </p:nvSpPr>
          <p:spPr>
            <a:xfrm>
              <a:off x="858950" y="1768213"/>
              <a:ext cx="22437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251999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</a:t>
              </a: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fat_face</a:t>
              </a: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}}</a:t>
              </a:r>
              <a:endParaRPr b="1" baseline="30000" sz="1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37" name="Google Shape;137;p15"/>
            <p:cNvSpPr txBox="1"/>
            <p:nvPr/>
          </p:nvSpPr>
          <p:spPr>
            <a:xfrm>
              <a:off x="1044200" y="2074735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fat_face_comp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}}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no período anterior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</p:grpSp>
      <p:grpSp>
        <p:nvGrpSpPr>
          <p:cNvPr id="138" name="Google Shape;138;p15"/>
          <p:cNvGrpSpPr/>
          <p:nvPr/>
        </p:nvGrpSpPr>
        <p:grpSpPr>
          <a:xfrm>
            <a:off x="2455474" y="1425830"/>
            <a:ext cx="2243700" cy="811160"/>
            <a:chOff x="3289350" y="1321450"/>
            <a:chExt cx="2243700" cy="811160"/>
          </a:xfrm>
        </p:grpSpPr>
        <p:sp>
          <p:nvSpPr>
            <p:cNvPr id="139" name="Google Shape;139;p15"/>
            <p:cNvSpPr txBox="1"/>
            <p:nvPr/>
          </p:nvSpPr>
          <p:spPr>
            <a:xfrm>
              <a:off x="3340500" y="1321450"/>
              <a:ext cx="21414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1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Valor Investido</a:t>
              </a:r>
              <a:endParaRPr b="1"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40" name="Google Shape;140;p15"/>
            <p:cNvSpPr txBox="1"/>
            <p:nvPr/>
          </p:nvSpPr>
          <p:spPr>
            <a:xfrm>
              <a:off x="3289350" y="1622988"/>
              <a:ext cx="22437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251999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</a:t>
              </a: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inv_face</a:t>
              </a: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}}</a:t>
              </a:r>
              <a:endParaRPr b="1" baseline="30000" sz="1800">
                <a:solidFill>
                  <a:srgbClr val="E06666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41" name="Google Shape;141;p15"/>
            <p:cNvSpPr txBox="1"/>
            <p:nvPr/>
          </p:nvSpPr>
          <p:spPr>
            <a:xfrm>
              <a:off x="3474600" y="1929510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inv_face_comp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}}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no período anterior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</p:grpSp>
      <p:pic>
        <p:nvPicPr>
          <p:cNvPr id="142" name="Google Shape;14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98713" y="439958"/>
            <a:ext cx="360000" cy="3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5"/>
          <p:cNvSpPr txBox="1"/>
          <p:nvPr/>
        </p:nvSpPr>
        <p:spPr>
          <a:xfrm>
            <a:off x="652800" y="500096"/>
            <a:ext cx="160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 Analisado:</a:t>
            </a:r>
            <a:endParaRPr b="1" sz="9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</a:t>
            </a: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periodo</a:t>
            </a: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}}</a:t>
            </a:r>
            <a:endParaRPr sz="8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grpSp>
        <p:nvGrpSpPr>
          <p:cNvPr id="144" name="Google Shape;144;p15"/>
          <p:cNvGrpSpPr/>
          <p:nvPr/>
        </p:nvGrpSpPr>
        <p:grpSpPr>
          <a:xfrm>
            <a:off x="5643878" y="1450253"/>
            <a:ext cx="1509900" cy="762304"/>
            <a:chOff x="2120613" y="2560298"/>
            <a:chExt cx="1509900" cy="762304"/>
          </a:xfrm>
        </p:grpSpPr>
        <p:sp>
          <p:nvSpPr>
            <p:cNvPr id="145" name="Google Shape;145;p15"/>
            <p:cNvSpPr txBox="1"/>
            <p:nvPr/>
          </p:nvSpPr>
          <p:spPr>
            <a:xfrm>
              <a:off x="2120613" y="2560298"/>
              <a:ext cx="15099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0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ROAS</a:t>
              </a:r>
              <a:endParaRPr b="1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46" name="Google Shape;146;p15"/>
            <p:cNvSpPr txBox="1"/>
            <p:nvPr/>
          </p:nvSpPr>
          <p:spPr>
            <a:xfrm>
              <a:off x="2220663" y="2837400"/>
              <a:ext cx="13098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251999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5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{{roas_face}}</a:t>
              </a:r>
              <a:endParaRPr b="1" baseline="30000" sz="1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47" name="Google Shape;147;p15"/>
            <p:cNvSpPr txBox="1"/>
            <p:nvPr/>
          </p:nvSpPr>
          <p:spPr>
            <a:xfrm>
              <a:off x="2220663" y="3119502"/>
              <a:ext cx="13098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roas_face_comp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}}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no período anterior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</p:grpSp>
      <p:sp>
        <p:nvSpPr>
          <p:cNvPr id="148" name="Google Shape;148;p15"/>
          <p:cNvSpPr txBox="1"/>
          <p:nvPr/>
        </p:nvSpPr>
        <p:spPr>
          <a:xfrm>
            <a:off x="652800" y="808600"/>
            <a:ext cx="160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 Comparado:</a:t>
            </a:r>
            <a:endParaRPr b="1" sz="9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{{periodo_comp}}</a:t>
            </a:r>
            <a:endParaRPr sz="9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graphicFrame>
        <p:nvGraphicFramePr>
          <p:cNvPr descr="TabelaCampanhasMeta" id="149" name="Google Shape;149;p15" title="TabelaCampanhasMeta"/>
          <p:cNvGraphicFramePr/>
          <p:nvPr/>
        </p:nvGraphicFramePr>
        <p:xfrm>
          <a:off x="952500" y="268202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{DE4E0720-BA81-4139-890E-3C474AEBD9F1}</a:tableStyleId>
              </a:tblPr>
              <a:tblGrid>
                <a:gridCol w="2297025"/>
                <a:gridCol w="876175"/>
                <a:gridCol w="820800"/>
                <a:gridCol w="765125"/>
                <a:gridCol w="845500"/>
                <a:gridCol w="791925"/>
                <a:gridCol w="842450"/>
              </a:tblGrid>
              <a:tr h="356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Anúncio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Conversões ↓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CPA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Valor Investido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ROAS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Valor Conversão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Impressões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indent="0" lvl="0" marL="323999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55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 </a:t>
                      </a: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nome_adf1</a:t>
                      </a: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 </a:t>
                      </a:r>
                      <a:endParaRPr sz="55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conv_adf1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cpa_adf1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inv_adf1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{{roas_adf1}}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fat_adf1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{{imp_adf1}}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65700">
                <a:tc>
                  <a:txBody>
                    <a:bodyPr/>
                    <a:lstStyle/>
                    <a:p>
                      <a:pPr indent="0" lvl="0" marL="323999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nome_adf2</a:t>
                      </a: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sz="55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conv_adf2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cpa_adf2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inv_adf2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{{roas_adf2}}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fat_adf2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{{imp_adf2}}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indent="0" lvl="0" marL="323999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nome_adf3</a:t>
                      </a: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sz="55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{{conv_adf3}}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cpa_adf3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inv_adf3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roas_adf3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fat_adf3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imp_adf3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65700">
                <a:tc>
                  <a:txBody>
                    <a:bodyPr/>
                    <a:lstStyle/>
                    <a:p>
                      <a:pPr indent="0" lvl="0" marL="323999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nome_adf4</a:t>
                      </a: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sz="55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{{conv_adf4}}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{{cpa_adf4}}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inv_adf4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{{roas_adf4}}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{{fat_adf4}}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{{imp_adf4}}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indent="0" lvl="0" marL="323999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{{nome_adf5}}</a:t>
                      </a:r>
                      <a:endParaRPr sz="55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{{conv_adf5}}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{{cpa_adf5}}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{{inv_adf5}}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{{roas_adf5}}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{{fat_adf5}}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{{imp_adf5}}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</a:tbl>
          </a:graphicData>
        </a:graphic>
      </p:graphicFrame>
      <p:grpSp>
        <p:nvGrpSpPr>
          <p:cNvPr id="150" name="Google Shape;150;p15"/>
          <p:cNvGrpSpPr/>
          <p:nvPr/>
        </p:nvGrpSpPr>
        <p:grpSpPr>
          <a:xfrm>
            <a:off x="4416576" y="1450253"/>
            <a:ext cx="1509900" cy="762304"/>
            <a:chOff x="2120613" y="2560298"/>
            <a:chExt cx="1509900" cy="762304"/>
          </a:xfrm>
        </p:grpSpPr>
        <p:sp>
          <p:nvSpPr>
            <p:cNvPr id="151" name="Google Shape;151;p15"/>
            <p:cNvSpPr txBox="1"/>
            <p:nvPr/>
          </p:nvSpPr>
          <p:spPr>
            <a:xfrm>
              <a:off x="2120613" y="2560298"/>
              <a:ext cx="15099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0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Vendas Facebook</a:t>
              </a:r>
              <a:endParaRPr b="1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52" name="Google Shape;152;p15"/>
            <p:cNvSpPr txBox="1"/>
            <p:nvPr/>
          </p:nvSpPr>
          <p:spPr>
            <a:xfrm>
              <a:off x="2220663" y="2837400"/>
              <a:ext cx="13098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251999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5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</a:t>
              </a:r>
              <a:r>
                <a:rPr b="1" lang="pt-BR" sz="15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vendas_face</a:t>
              </a:r>
              <a:r>
                <a:rPr b="1" lang="pt-BR" sz="15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}}</a:t>
              </a:r>
              <a:endParaRPr b="1" baseline="30000" sz="1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53" name="Google Shape;153;p15"/>
            <p:cNvSpPr txBox="1"/>
            <p:nvPr/>
          </p:nvSpPr>
          <p:spPr>
            <a:xfrm>
              <a:off x="2220663" y="3119502"/>
              <a:ext cx="13098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vendas_face_comp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}}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no período anterior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</p:grpSp>
      <p:grpSp>
        <p:nvGrpSpPr>
          <p:cNvPr id="154" name="Google Shape;154;p15"/>
          <p:cNvGrpSpPr/>
          <p:nvPr/>
        </p:nvGrpSpPr>
        <p:grpSpPr>
          <a:xfrm>
            <a:off x="6871180" y="1450253"/>
            <a:ext cx="1509900" cy="762297"/>
            <a:chOff x="2120613" y="2560298"/>
            <a:chExt cx="1509900" cy="762297"/>
          </a:xfrm>
        </p:grpSpPr>
        <p:sp>
          <p:nvSpPr>
            <p:cNvPr id="155" name="Google Shape;155;p15"/>
            <p:cNvSpPr txBox="1"/>
            <p:nvPr/>
          </p:nvSpPr>
          <p:spPr>
            <a:xfrm>
              <a:off x="2120613" y="2560298"/>
              <a:ext cx="15099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0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CPA</a:t>
              </a:r>
              <a:endParaRPr b="1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56" name="Google Shape;156;p15"/>
            <p:cNvSpPr txBox="1"/>
            <p:nvPr/>
          </p:nvSpPr>
          <p:spPr>
            <a:xfrm>
              <a:off x="2170434" y="2837395"/>
              <a:ext cx="14100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251999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5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</a:t>
              </a:r>
              <a:r>
                <a:rPr b="1" lang="pt-BR" sz="15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cpa_face</a:t>
              </a:r>
              <a:r>
                <a:rPr b="1" lang="pt-BR" sz="15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}}</a:t>
              </a:r>
              <a:endParaRPr b="1" sz="1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57" name="Google Shape;157;p15"/>
            <p:cNvSpPr txBox="1"/>
            <p:nvPr/>
          </p:nvSpPr>
          <p:spPr>
            <a:xfrm>
              <a:off x="2136985" y="3119495"/>
              <a:ext cx="14778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cpa_face_comp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}}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no período anterior</a:t>
              </a:r>
              <a:endParaRPr b="1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</p:grpSp>
      <p:sp>
        <p:nvSpPr>
          <p:cNvPr id="158" name="Google Shape;158;p15"/>
          <p:cNvSpPr txBox="1"/>
          <p:nvPr/>
        </p:nvSpPr>
        <p:spPr>
          <a:xfrm>
            <a:off x="2094282" y="1699611"/>
            <a:ext cx="911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{{var_fat_face}}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id="159" name="Google Shape;159;p15"/>
          <p:cNvSpPr txBox="1"/>
          <p:nvPr/>
        </p:nvSpPr>
        <p:spPr>
          <a:xfrm>
            <a:off x="4067513" y="1692832"/>
            <a:ext cx="911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{{var_inv_face}}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id="160" name="Google Shape;160;p15"/>
          <p:cNvSpPr txBox="1"/>
          <p:nvPr/>
        </p:nvSpPr>
        <p:spPr>
          <a:xfrm>
            <a:off x="5192666" y="1699588"/>
            <a:ext cx="7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{{var_vendas_face}}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id="161" name="Google Shape;161;p15"/>
          <p:cNvSpPr txBox="1"/>
          <p:nvPr/>
        </p:nvSpPr>
        <p:spPr>
          <a:xfrm>
            <a:off x="6463903" y="1699597"/>
            <a:ext cx="7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{{var_roas_face}}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id="162" name="Google Shape;162;p15"/>
          <p:cNvSpPr txBox="1"/>
          <p:nvPr/>
        </p:nvSpPr>
        <p:spPr>
          <a:xfrm>
            <a:off x="7888381" y="1699591"/>
            <a:ext cx="7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{{var_cpa_face}}</a:t>
            </a:r>
            <a:endParaRPr b="1" sz="700">
              <a:solidFill>
                <a:srgbClr val="4ED3A5"/>
              </a:solidFill>
            </a:endParaRPr>
          </a:p>
        </p:txBody>
      </p:sp>
      <p:pic>
        <p:nvPicPr>
          <p:cNvPr descr="img_adf1" id="163" name="Google Shape;163;p15" title="img_adf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52503" y="3108699"/>
            <a:ext cx="360000" cy="36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_adf2" id="164" name="Google Shape;164;p15" title="img_adf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52503" y="3474412"/>
            <a:ext cx="360000" cy="36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_adf3" id="165" name="Google Shape;165;p15" title="img_adf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52503" y="3834412"/>
            <a:ext cx="360000" cy="36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_adf4" id="166" name="Google Shape;166;p15" title="img_adf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52503" y="4194412"/>
            <a:ext cx="360000" cy="36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_adf5" id="167" name="Google Shape;167;p15" title="img_adf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52503" y="4560112"/>
            <a:ext cx="360000" cy="3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5"/>
          <p:cNvSpPr txBox="1"/>
          <p:nvPr/>
        </p:nvSpPr>
        <p:spPr>
          <a:xfrm>
            <a:off x="3381900" y="2283413"/>
            <a:ext cx="23802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Anúncios em Destaque</a:t>
            </a:r>
            <a:endParaRPr b="1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cxnSp>
        <p:nvCxnSpPr>
          <p:cNvPr id="169" name="Google Shape;169;p15"/>
          <p:cNvCxnSpPr/>
          <p:nvPr/>
        </p:nvCxnSpPr>
        <p:spPr>
          <a:xfrm>
            <a:off x="952500" y="2458763"/>
            <a:ext cx="2448000" cy="1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5"/>
          <p:cNvCxnSpPr/>
          <p:nvPr/>
        </p:nvCxnSpPr>
        <p:spPr>
          <a:xfrm>
            <a:off x="5743500" y="2446525"/>
            <a:ext cx="2448000" cy="1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"/>
          <p:cNvSpPr txBox="1"/>
          <p:nvPr/>
        </p:nvSpPr>
        <p:spPr>
          <a:xfrm>
            <a:off x="2832150" y="878013"/>
            <a:ext cx="34797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Exibe desempenho no ecossistema Google, incluindo anúncios na Rede de Pesquisa, Display e YouTube</a:t>
            </a:r>
            <a:endParaRPr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pic>
        <p:nvPicPr>
          <p:cNvPr id="176" name="Google Shape;176;p16" title="Logo Turbo Redonda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14988" y="197484"/>
            <a:ext cx="540001" cy="540001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6"/>
          <p:cNvSpPr/>
          <p:nvPr/>
        </p:nvSpPr>
        <p:spPr>
          <a:xfrm>
            <a:off x="612450" y="1262075"/>
            <a:ext cx="7919100" cy="3780000"/>
          </a:xfrm>
          <a:prstGeom prst="roundRect">
            <a:avLst>
              <a:gd fmla="val 4460" name="adj"/>
            </a:avLst>
          </a:prstGeom>
          <a:solidFill>
            <a:srgbClr val="05030A">
              <a:alpha val="74700"/>
            </a:srgbClr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1">
                <a:alpha val="2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6"/>
          <p:cNvSpPr txBox="1"/>
          <p:nvPr/>
        </p:nvSpPr>
        <p:spPr>
          <a:xfrm>
            <a:off x="652800" y="500096"/>
            <a:ext cx="160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 Analisado:</a:t>
            </a:r>
            <a:endParaRPr b="1" sz="9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</a:t>
            </a: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periodo</a:t>
            </a: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}}</a:t>
            </a:r>
            <a:endParaRPr sz="8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79" name="Google Shape;179;p16"/>
          <p:cNvSpPr txBox="1"/>
          <p:nvPr/>
        </p:nvSpPr>
        <p:spPr>
          <a:xfrm>
            <a:off x="652800" y="808600"/>
            <a:ext cx="160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 Comparado:</a:t>
            </a:r>
            <a:endParaRPr b="1" sz="9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{{periodo_comp}}</a:t>
            </a:r>
            <a:endParaRPr sz="9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80" name="Google Shape;180;p16"/>
          <p:cNvSpPr txBox="1"/>
          <p:nvPr/>
        </p:nvSpPr>
        <p:spPr>
          <a:xfrm>
            <a:off x="2832150" y="424403"/>
            <a:ext cx="347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.  Google</a:t>
            </a:r>
            <a:endParaRPr b="1" sz="25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pic>
        <p:nvPicPr>
          <p:cNvPr id="181" name="Google Shape;18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50056" y="439963"/>
            <a:ext cx="360000" cy="3600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descr="TabelaCampanhasGoogle" id="182" name="Google Shape;182;p16" title="TabelaCampanhasGoogle"/>
          <p:cNvGraphicFramePr/>
          <p:nvPr/>
        </p:nvGraphicFramePr>
        <p:xfrm>
          <a:off x="952500" y="268202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{DE4E0720-BA81-4139-890E-3C474AEBD9F1}</a:tableStyleId>
              </a:tblPr>
              <a:tblGrid>
                <a:gridCol w="2306725"/>
                <a:gridCol w="866475"/>
                <a:gridCol w="820800"/>
                <a:gridCol w="765125"/>
                <a:gridCol w="845500"/>
                <a:gridCol w="791925"/>
                <a:gridCol w="842450"/>
              </a:tblGrid>
              <a:tr h="356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Anúncio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Conversões ↓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CPA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Valor Investido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ROAS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Valor Conversão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Impressões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</a:tr>
              <a:tr h="237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 </a:t>
                      </a: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nome_adg1</a:t>
                      </a: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conv_adg1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cpa_adg1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inv_adg1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roas_adg1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fat_adg1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imp_adg1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237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nome_adg2</a:t>
                      </a: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conv_adg2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cpa_adg2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inv_adg2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{{roas_adg2}}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fat_adg2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{{imp_adg2}}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237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nome_adg3</a:t>
                      </a: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conv_adg3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cpa_adg3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inv_adg3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roas_adg3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fat_adg3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imp_adg3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237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nome_adg4</a:t>
                      </a: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{{conv_adg4}}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cpa_adg4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inv_adg4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roas_adg4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fat_adg4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{{imp_adg4}}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237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nome_adg5</a:t>
                      </a: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{{conv_adg5}}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{{cpa_adg5}}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inv_adg5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{{roas_adg5}}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fat_adg5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{{imp_adg5}}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</a:tbl>
          </a:graphicData>
        </a:graphic>
      </p:graphicFrame>
      <p:grpSp>
        <p:nvGrpSpPr>
          <p:cNvPr id="183" name="Google Shape;183;p16"/>
          <p:cNvGrpSpPr/>
          <p:nvPr/>
        </p:nvGrpSpPr>
        <p:grpSpPr>
          <a:xfrm>
            <a:off x="646772" y="1425830"/>
            <a:ext cx="2243700" cy="811160"/>
            <a:chOff x="858950" y="1466675"/>
            <a:chExt cx="2243700" cy="811160"/>
          </a:xfrm>
        </p:grpSpPr>
        <p:sp>
          <p:nvSpPr>
            <p:cNvPr id="184" name="Google Shape;184;p16"/>
            <p:cNvSpPr txBox="1"/>
            <p:nvPr/>
          </p:nvSpPr>
          <p:spPr>
            <a:xfrm>
              <a:off x="910100" y="1466675"/>
              <a:ext cx="21414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1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Valor de Conversão</a:t>
              </a:r>
              <a:endParaRPr b="1"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85" name="Google Shape;185;p16"/>
            <p:cNvSpPr txBox="1"/>
            <p:nvPr/>
          </p:nvSpPr>
          <p:spPr>
            <a:xfrm>
              <a:off x="858950" y="1768213"/>
              <a:ext cx="22437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251999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{{fat_goog}}</a:t>
              </a:r>
              <a:endParaRPr b="1" baseline="30000" sz="1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86" name="Google Shape;186;p16"/>
            <p:cNvSpPr txBox="1"/>
            <p:nvPr/>
          </p:nvSpPr>
          <p:spPr>
            <a:xfrm>
              <a:off x="1044200" y="2074735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{{fat_goog_comp}}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no período anterior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</p:grpSp>
      <p:grpSp>
        <p:nvGrpSpPr>
          <p:cNvPr id="187" name="Google Shape;187;p16"/>
          <p:cNvGrpSpPr/>
          <p:nvPr/>
        </p:nvGrpSpPr>
        <p:grpSpPr>
          <a:xfrm>
            <a:off x="2455474" y="1425830"/>
            <a:ext cx="2243700" cy="811160"/>
            <a:chOff x="3289350" y="1321450"/>
            <a:chExt cx="2243700" cy="811160"/>
          </a:xfrm>
        </p:grpSpPr>
        <p:sp>
          <p:nvSpPr>
            <p:cNvPr id="188" name="Google Shape;188;p16"/>
            <p:cNvSpPr txBox="1"/>
            <p:nvPr/>
          </p:nvSpPr>
          <p:spPr>
            <a:xfrm>
              <a:off x="3340500" y="1321450"/>
              <a:ext cx="21414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1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Valor Investido</a:t>
              </a:r>
              <a:endParaRPr b="1"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89" name="Google Shape;189;p16"/>
            <p:cNvSpPr txBox="1"/>
            <p:nvPr/>
          </p:nvSpPr>
          <p:spPr>
            <a:xfrm>
              <a:off x="3289350" y="1622988"/>
              <a:ext cx="22437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251999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{{inv_goog}}</a:t>
              </a:r>
              <a:endParaRPr b="1" baseline="30000" sz="1800">
                <a:solidFill>
                  <a:srgbClr val="E06666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90" name="Google Shape;190;p16"/>
            <p:cNvSpPr txBox="1"/>
            <p:nvPr/>
          </p:nvSpPr>
          <p:spPr>
            <a:xfrm>
              <a:off x="3474600" y="1929510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{{inv_goog_comp}}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no período anterior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</p:grpSp>
      <p:grpSp>
        <p:nvGrpSpPr>
          <p:cNvPr id="191" name="Google Shape;191;p16"/>
          <p:cNvGrpSpPr/>
          <p:nvPr/>
        </p:nvGrpSpPr>
        <p:grpSpPr>
          <a:xfrm>
            <a:off x="5643878" y="1450253"/>
            <a:ext cx="1509900" cy="762304"/>
            <a:chOff x="2120613" y="2560298"/>
            <a:chExt cx="1509900" cy="762304"/>
          </a:xfrm>
        </p:grpSpPr>
        <p:sp>
          <p:nvSpPr>
            <p:cNvPr id="192" name="Google Shape;192;p16"/>
            <p:cNvSpPr txBox="1"/>
            <p:nvPr/>
          </p:nvSpPr>
          <p:spPr>
            <a:xfrm>
              <a:off x="2120613" y="2560298"/>
              <a:ext cx="15099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0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ROAS</a:t>
              </a:r>
              <a:endParaRPr b="1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93" name="Google Shape;193;p16"/>
            <p:cNvSpPr txBox="1"/>
            <p:nvPr/>
          </p:nvSpPr>
          <p:spPr>
            <a:xfrm>
              <a:off x="2220663" y="2837400"/>
              <a:ext cx="13098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251999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5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{{roas_goog}}</a:t>
              </a:r>
              <a:endParaRPr b="1" baseline="30000" sz="1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94" name="Google Shape;194;p16"/>
            <p:cNvSpPr txBox="1"/>
            <p:nvPr/>
          </p:nvSpPr>
          <p:spPr>
            <a:xfrm>
              <a:off x="2220663" y="3119502"/>
              <a:ext cx="13098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{{roas_goog_comp}} 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no período anterior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</p:grpSp>
      <p:grpSp>
        <p:nvGrpSpPr>
          <p:cNvPr id="195" name="Google Shape;195;p16"/>
          <p:cNvGrpSpPr/>
          <p:nvPr/>
        </p:nvGrpSpPr>
        <p:grpSpPr>
          <a:xfrm>
            <a:off x="4416576" y="1450253"/>
            <a:ext cx="1509900" cy="762304"/>
            <a:chOff x="2120613" y="2560298"/>
            <a:chExt cx="1509900" cy="762304"/>
          </a:xfrm>
        </p:grpSpPr>
        <p:sp>
          <p:nvSpPr>
            <p:cNvPr id="196" name="Google Shape;196;p16"/>
            <p:cNvSpPr txBox="1"/>
            <p:nvPr/>
          </p:nvSpPr>
          <p:spPr>
            <a:xfrm>
              <a:off x="2120613" y="2560298"/>
              <a:ext cx="15099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0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Vendas Google</a:t>
              </a:r>
              <a:endParaRPr b="1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97" name="Google Shape;197;p16"/>
            <p:cNvSpPr txBox="1"/>
            <p:nvPr/>
          </p:nvSpPr>
          <p:spPr>
            <a:xfrm>
              <a:off x="2220663" y="2837400"/>
              <a:ext cx="13098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251999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5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</a:t>
              </a:r>
              <a:r>
                <a:rPr b="1" lang="pt-BR" sz="15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vendas_goog</a:t>
              </a:r>
              <a:r>
                <a:rPr b="1" lang="pt-BR" sz="15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}}</a:t>
              </a:r>
              <a:endParaRPr b="1" baseline="30000" sz="1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98" name="Google Shape;198;p16"/>
            <p:cNvSpPr txBox="1"/>
            <p:nvPr/>
          </p:nvSpPr>
          <p:spPr>
            <a:xfrm>
              <a:off x="2220663" y="3119502"/>
              <a:ext cx="13098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vendas_goog_comp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}} 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no período anterior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</p:grpSp>
      <p:grpSp>
        <p:nvGrpSpPr>
          <p:cNvPr id="199" name="Google Shape;199;p16"/>
          <p:cNvGrpSpPr/>
          <p:nvPr/>
        </p:nvGrpSpPr>
        <p:grpSpPr>
          <a:xfrm>
            <a:off x="6871180" y="1450253"/>
            <a:ext cx="1514844" cy="762297"/>
            <a:chOff x="2120613" y="2560298"/>
            <a:chExt cx="1514844" cy="762297"/>
          </a:xfrm>
        </p:grpSpPr>
        <p:sp>
          <p:nvSpPr>
            <p:cNvPr id="200" name="Google Shape;200;p16"/>
            <p:cNvSpPr txBox="1"/>
            <p:nvPr/>
          </p:nvSpPr>
          <p:spPr>
            <a:xfrm>
              <a:off x="2120613" y="2560298"/>
              <a:ext cx="15099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0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CPA</a:t>
              </a:r>
              <a:endParaRPr b="1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201" name="Google Shape;201;p16"/>
            <p:cNvSpPr txBox="1"/>
            <p:nvPr/>
          </p:nvSpPr>
          <p:spPr>
            <a:xfrm>
              <a:off x="2220657" y="2837395"/>
              <a:ext cx="14148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251999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5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{{cpa_goog}}</a:t>
              </a:r>
              <a:endParaRPr b="1" sz="1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202" name="Google Shape;202;p16"/>
            <p:cNvSpPr txBox="1"/>
            <p:nvPr/>
          </p:nvSpPr>
          <p:spPr>
            <a:xfrm>
              <a:off x="2168157" y="3119495"/>
              <a:ext cx="14148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{{cpa_goog_comp}} 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no período anterior</a:t>
              </a:r>
              <a:endParaRPr b="1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</p:grpSp>
      <p:sp>
        <p:nvSpPr>
          <p:cNvPr id="203" name="Google Shape;203;p16"/>
          <p:cNvSpPr txBox="1"/>
          <p:nvPr/>
        </p:nvSpPr>
        <p:spPr>
          <a:xfrm>
            <a:off x="2084998" y="1699611"/>
            <a:ext cx="91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{{var_fat_goog}}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id="204" name="Google Shape;204;p16"/>
          <p:cNvSpPr txBox="1"/>
          <p:nvPr/>
        </p:nvSpPr>
        <p:spPr>
          <a:xfrm>
            <a:off x="3991313" y="1692832"/>
            <a:ext cx="91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{{var_inv_goog}}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id="205" name="Google Shape;205;p16"/>
          <p:cNvSpPr txBox="1"/>
          <p:nvPr/>
        </p:nvSpPr>
        <p:spPr>
          <a:xfrm>
            <a:off x="5192666" y="1699588"/>
            <a:ext cx="7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</a:t>
            </a: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var_vendas_goog</a:t>
            </a: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id="206" name="Google Shape;206;p16"/>
          <p:cNvSpPr txBox="1"/>
          <p:nvPr/>
        </p:nvSpPr>
        <p:spPr>
          <a:xfrm>
            <a:off x="6485652" y="1699597"/>
            <a:ext cx="7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</a:t>
            </a: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var_roas_goog</a:t>
            </a: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id="207" name="Google Shape;207;p16"/>
          <p:cNvSpPr txBox="1"/>
          <p:nvPr/>
        </p:nvSpPr>
        <p:spPr>
          <a:xfrm>
            <a:off x="7942825" y="1699600"/>
            <a:ext cx="68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{{var_cpa_goog}}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id="208" name="Google Shape;208;p16"/>
          <p:cNvSpPr txBox="1"/>
          <p:nvPr/>
        </p:nvSpPr>
        <p:spPr>
          <a:xfrm>
            <a:off x="3348000" y="2283413"/>
            <a:ext cx="24480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Campanhas </a:t>
            </a:r>
            <a:r>
              <a:rPr b="1" lang="pt-BR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em Destaque</a:t>
            </a:r>
            <a:endParaRPr b="1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cxnSp>
        <p:nvCxnSpPr>
          <p:cNvPr id="209" name="Google Shape;209;p16"/>
          <p:cNvCxnSpPr/>
          <p:nvPr/>
        </p:nvCxnSpPr>
        <p:spPr>
          <a:xfrm>
            <a:off x="952500" y="2458763"/>
            <a:ext cx="2376000" cy="1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" name="Google Shape;210;p16"/>
          <p:cNvCxnSpPr/>
          <p:nvPr/>
        </p:nvCxnSpPr>
        <p:spPr>
          <a:xfrm>
            <a:off x="5815500" y="2458775"/>
            <a:ext cx="2376000" cy="1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7"/>
          <p:cNvSpPr/>
          <p:nvPr/>
        </p:nvSpPr>
        <p:spPr>
          <a:xfrm>
            <a:off x="612450" y="1262075"/>
            <a:ext cx="7919100" cy="3780000"/>
          </a:xfrm>
          <a:prstGeom prst="roundRect">
            <a:avLst>
              <a:gd fmla="val 4460" name="adj"/>
            </a:avLst>
          </a:prstGeom>
          <a:solidFill>
            <a:srgbClr val="05030A">
              <a:alpha val="74700"/>
            </a:srgbClr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1">
                <a:alpha val="2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7"/>
          <p:cNvSpPr txBox="1"/>
          <p:nvPr/>
        </p:nvSpPr>
        <p:spPr>
          <a:xfrm>
            <a:off x="2832150" y="878013"/>
            <a:ext cx="34797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Exibe o desempenho geral do tráfego de todo o seu negócio.</a:t>
            </a:r>
            <a:endParaRPr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pic>
        <p:nvPicPr>
          <p:cNvPr id="217" name="Google Shape;217;p17" title="Logo Turbo Redonda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14988" y="197484"/>
            <a:ext cx="540001" cy="540001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17"/>
          <p:cNvSpPr txBox="1"/>
          <p:nvPr/>
        </p:nvSpPr>
        <p:spPr>
          <a:xfrm>
            <a:off x="2832150" y="424403"/>
            <a:ext cx="347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.  Google Analytics 4</a:t>
            </a:r>
            <a:endParaRPr b="1" sz="25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graphicFrame>
        <p:nvGraphicFramePr>
          <p:cNvPr id="219" name="Google Shape;219;p17"/>
          <p:cNvGraphicFramePr/>
          <p:nvPr/>
        </p:nvGraphicFramePr>
        <p:xfrm>
          <a:off x="952500" y="268202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{DE4E0720-BA81-4139-890E-3C474AEBD9F1}</a:tableStyleId>
              </a:tblPr>
              <a:tblGrid>
                <a:gridCol w="2332450"/>
                <a:gridCol w="840750"/>
                <a:gridCol w="820800"/>
                <a:gridCol w="660125"/>
                <a:gridCol w="609350"/>
                <a:gridCol w="856775"/>
                <a:gridCol w="1118750"/>
              </a:tblGrid>
              <a:tr h="264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Origem do Tráfego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Sessões ↓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Sessões Engajadas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Taxa Engajada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Tempo Médio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Eventos Principais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Receita Total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</a:tr>
              <a:tr h="245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canal_ca1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: </a:t>
                      </a: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{{desc_ca1}}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ses_ca1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{{ses_eng_ca1}}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{{taxa_eng_ca1}}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temp_med_ca1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event_ca1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receit_ca1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245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canal_ca2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}}: </a:t>
                      </a:r>
                      <a:r>
                        <a:rPr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{{desc_ca2}}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ses_ca2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{{ses_eng_ca2}}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76200" marB="76200" marR="152400" marL="1524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7625">
                      <a:solidFill>
                        <a:srgbClr val="DADC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taxa_eng_ca2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76200" marB="76200" marR="152400" marL="1524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7625">
                      <a:solidFill>
                        <a:srgbClr val="DADC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temp_med_ca2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76200" marB="76200" marR="152400" marL="15240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7625">
                      <a:solidFill>
                        <a:srgbClr val="DADC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event_ca2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0000" marB="90000" marR="90000" marL="900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7625">
                      <a:solidFill>
                        <a:srgbClr val="DADC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receit_ca2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245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{{canal_ca3}}:</a:t>
                      </a: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 </a:t>
                      </a:r>
                      <a:r>
                        <a:rPr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{{desc_ca3}}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{{ses_ca3}}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{{ses_eng_ca3}}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ADC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{{taxa_eng_ca3}}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ADC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{{temp_med_ca3}}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ADC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{{event_ca3}}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ADC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{{receit_ca3}}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245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canal_ca4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}}: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 </a:t>
                      </a:r>
                      <a:r>
                        <a:rPr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{{desc_ca4}}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ses_ca4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{{ses_eng_ca4}}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{{taxa_eng_ca4}}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temp_med_ca4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event_ca4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receit_ca4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245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canal_ca5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}}:</a:t>
                      </a: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 </a:t>
                      </a:r>
                      <a:r>
                        <a:rPr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{{desc_ca5}}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ses_ca5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{{ses_eng_ca5}}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{{taxa_eng_ca5}}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temp_med_ca5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event_ca5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receit_ca5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</a:tbl>
          </a:graphicData>
        </a:graphic>
      </p:graphicFrame>
      <p:grpSp>
        <p:nvGrpSpPr>
          <p:cNvPr id="220" name="Google Shape;220;p17"/>
          <p:cNvGrpSpPr/>
          <p:nvPr/>
        </p:nvGrpSpPr>
        <p:grpSpPr>
          <a:xfrm>
            <a:off x="875372" y="1425830"/>
            <a:ext cx="2243700" cy="811160"/>
            <a:chOff x="858950" y="1466675"/>
            <a:chExt cx="2243700" cy="811160"/>
          </a:xfrm>
        </p:grpSpPr>
        <p:sp>
          <p:nvSpPr>
            <p:cNvPr id="221" name="Google Shape;221;p17"/>
            <p:cNvSpPr txBox="1"/>
            <p:nvPr/>
          </p:nvSpPr>
          <p:spPr>
            <a:xfrm>
              <a:off x="910100" y="1466675"/>
              <a:ext cx="21414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1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Sessões</a:t>
              </a:r>
              <a:endParaRPr b="1"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222" name="Google Shape;222;p17"/>
            <p:cNvSpPr txBox="1"/>
            <p:nvPr/>
          </p:nvSpPr>
          <p:spPr>
            <a:xfrm>
              <a:off x="858950" y="1768213"/>
              <a:ext cx="22437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251999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{{ses_ga}}</a:t>
              </a:r>
              <a:endParaRPr b="1" baseline="30000" sz="1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223" name="Google Shape;223;p17"/>
            <p:cNvSpPr txBox="1"/>
            <p:nvPr/>
          </p:nvSpPr>
          <p:spPr>
            <a:xfrm>
              <a:off x="1044200" y="2074735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{{ses_ga_comp}} 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no período anterior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</p:grpSp>
      <p:grpSp>
        <p:nvGrpSpPr>
          <p:cNvPr id="224" name="Google Shape;224;p17"/>
          <p:cNvGrpSpPr/>
          <p:nvPr/>
        </p:nvGrpSpPr>
        <p:grpSpPr>
          <a:xfrm>
            <a:off x="2607874" y="1425830"/>
            <a:ext cx="2243700" cy="811160"/>
            <a:chOff x="3289350" y="1321450"/>
            <a:chExt cx="2243700" cy="811160"/>
          </a:xfrm>
        </p:grpSpPr>
        <p:sp>
          <p:nvSpPr>
            <p:cNvPr id="225" name="Google Shape;225;p17"/>
            <p:cNvSpPr txBox="1"/>
            <p:nvPr/>
          </p:nvSpPr>
          <p:spPr>
            <a:xfrm>
              <a:off x="3340500" y="1321450"/>
              <a:ext cx="21414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1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Sessões Engajadas</a:t>
              </a:r>
              <a:endParaRPr b="1"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226" name="Google Shape;226;p17"/>
            <p:cNvSpPr txBox="1"/>
            <p:nvPr/>
          </p:nvSpPr>
          <p:spPr>
            <a:xfrm>
              <a:off x="3289350" y="1622988"/>
              <a:ext cx="22437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251999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{{ses_eng_ga}}</a:t>
              </a:r>
              <a:endParaRPr b="1" baseline="30000" sz="1800">
                <a:solidFill>
                  <a:srgbClr val="E06666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227" name="Google Shape;227;p17"/>
            <p:cNvSpPr txBox="1"/>
            <p:nvPr/>
          </p:nvSpPr>
          <p:spPr>
            <a:xfrm>
              <a:off x="3474600" y="1929510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{{ses_eng_ga_comp}} 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no período anterior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</p:grpSp>
      <p:grpSp>
        <p:nvGrpSpPr>
          <p:cNvPr id="228" name="Google Shape;228;p17"/>
          <p:cNvGrpSpPr/>
          <p:nvPr/>
        </p:nvGrpSpPr>
        <p:grpSpPr>
          <a:xfrm>
            <a:off x="6329678" y="1450253"/>
            <a:ext cx="1509900" cy="762304"/>
            <a:chOff x="2120613" y="2560298"/>
            <a:chExt cx="1509900" cy="762304"/>
          </a:xfrm>
        </p:grpSpPr>
        <p:sp>
          <p:nvSpPr>
            <p:cNvPr id="229" name="Google Shape;229;p17"/>
            <p:cNvSpPr txBox="1"/>
            <p:nvPr/>
          </p:nvSpPr>
          <p:spPr>
            <a:xfrm>
              <a:off x="2120613" y="2560298"/>
              <a:ext cx="15099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0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Tempo Médio</a:t>
              </a:r>
              <a:endParaRPr b="1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230" name="Google Shape;230;p17"/>
            <p:cNvSpPr txBox="1"/>
            <p:nvPr/>
          </p:nvSpPr>
          <p:spPr>
            <a:xfrm>
              <a:off x="2220663" y="2837400"/>
              <a:ext cx="13098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251999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5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{{temp_med_ga}}</a:t>
              </a:r>
              <a:endParaRPr b="1" baseline="30000" sz="1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231" name="Google Shape;231;p17"/>
            <p:cNvSpPr txBox="1"/>
            <p:nvPr/>
          </p:nvSpPr>
          <p:spPr>
            <a:xfrm>
              <a:off x="2220663" y="3119502"/>
              <a:ext cx="13098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{{temp_med_ga_comp}} 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no período anterior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</p:grpSp>
      <p:grpSp>
        <p:nvGrpSpPr>
          <p:cNvPr id="232" name="Google Shape;232;p17"/>
          <p:cNvGrpSpPr/>
          <p:nvPr/>
        </p:nvGrpSpPr>
        <p:grpSpPr>
          <a:xfrm>
            <a:off x="4949976" y="1450253"/>
            <a:ext cx="1510049" cy="762297"/>
            <a:chOff x="2120613" y="2560298"/>
            <a:chExt cx="1510049" cy="762297"/>
          </a:xfrm>
        </p:grpSpPr>
        <p:sp>
          <p:nvSpPr>
            <p:cNvPr id="233" name="Google Shape;233;p17"/>
            <p:cNvSpPr txBox="1"/>
            <p:nvPr/>
          </p:nvSpPr>
          <p:spPr>
            <a:xfrm>
              <a:off x="2120613" y="2560298"/>
              <a:ext cx="15099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0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Taxa Engajada</a:t>
              </a:r>
              <a:endParaRPr b="1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234" name="Google Shape;234;p17"/>
            <p:cNvSpPr txBox="1"/>
            <p:nvPr/>
          </p:nvSpPr>
          <p:spPr>
            <a:xfrm>
              <a:off x="2220663" y="2837400"/>
              <a:ext cx="13098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251999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5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{{taxa_eng_ga}}</a:t>
              </a:r>
              <a:endParaRPr b="1" baseline="30000" sz="1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235" name="Google Shape;235;p17"/>
            <p:cNvSpPr txBox="1"/>
            <p:nvPr/>
          </p:nvSpPr>
          <p:spPr>
            <a:xfrm>
              <a:off x="2120761" y="3119495"/>
              <a:ext cx="15099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{{taxa_eng_ga_comp}} 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no período anterior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</p:grpSp>
      <p:sp>
        <p:nvSpPr>
          <p:cNvPr descr="var_ses_ga" id="236" name="Google Shape;236;p17" title="var_ses_ga"/>
          <p:cNvSpPr txBox="1"/>
          <p:nvPr/>
        </p:nvSpPr>
        <p:spPr>
          <a:xfrm>
            <a:off x="2047860" y="1699611"/>
            <a:ext cx="91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{{var_ses_ga}}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descr="var_ses_eng_ga" id="237" name="Google Shape;237;p17" title="var_ses_eng_ga"/>
          <p:cNvSpPr txBox="1"/>
          <p:nvPr/>
        </p:nvSpPr>
        <p:spPr>
          <a:xfrm>
            <a:off x="3991313" y="1692832"/>
            <a:ext cx="91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{{var_ses_eng_ga}}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descr="var_taxa_eng_ga" id="238" name="Google Shape;238;p17" title="var_taxa_eng_ga"/>
          <p:cNvSpPr txBox="1"/>
          <p:nvPr/>
        </p:nvSpPr>
        <p:spPr>
          <a:xfrm>
            <a:off x="5866624" y="1699588"/>
            <a:ext cx="7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{{var_taxa_eng_ga}}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descr="var_temp_med_ga" id="239" name="Google Shape;239;p17" title="var_temp_med_ga"/>
          <p:cNvSpPr txBox="1"/>
          <p:nvPr/>
        </p:nvSpPr>
        <p:spPr>
          <a:xfrm>
            <a:off x="7171452" y="1699597"/>
            <a:ext cx="7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{{var_temp_med_ga}}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id="240" name="Google Shape;240;p17"/>
          <p:cNvSpPr txBox="1"/>
          <p:nvPr/>
        </p:nvSpPr>
        <p:spPr>
          <a:xfrm>
            <a:off x="3090150" y="2271188"/>
            <a:ext cx="2963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Canais de Tráfego em Destaque</a:t>
            </a:r>
            <a:endParaRPr b="1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cxnSp>
        <p:nvCxnSpPr>
          <p:cNvPr id="241" name="Google Shape;241;p17"/>
          <p:cNvCxnSpPr/>
          <p:nvPr/>
        </p:nvCxnSpPr>
        <p:spPr>
          <a:xfrm>
            <a:off x="952500" y="2458763"/>
            <a:ext cx="2160000" cy="1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" name="Google Shape;242;p17"/>
          <p:cNvCxnSpPr/>
          <p:nvPr/>
        </p:nvCxnSpPr>
        <p:spPr>
          <a:xfrm>
            <a:off x="6030000" y="2458800"/>
            <a:ext cx="2160000" cy="1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43" name="Google Shape;24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85785" y="451518"/>
            <a:ext cx="360000" cy="3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17"/>
          <p:cNvSpPr txBox="1"/>
          <p:nvPr/>
        </p:nvSpPr>
        <p:spPr>
          <a:xfrm>
            <a:off x="652800" y="500096"/>
            <a:ext cx="160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 Analisado:</a:t>
            </a:r>
            <a:endParaRPr b="1" sz="9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</a:t>
            </a: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periodo</a:t>
            </a: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}}</a:t>
            </a:r>
            <a:endParaRPr sz="8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245" name="Google Shape;245;p17"/>
          <p:cNvSpPr txBox="1"/>
          <p:nvPr/>
        </p:nvSpPr>
        <p:spPr>
          <a:xfrm>
            <a:off x="652800" y="808600"/>
            <a:ext cx="160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 Comparado:</a:t>
            </a:r>
            <a:endParaRPr b="1" sz="9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</a:t>
            </a: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periodo_comp</a:t>
            </a: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}}</a:t>
            </a:r>
            <a:endParaRPr sz="9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